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88" r:id="rId3"/>
    <p:sldId id="296" r:id="rId4"/>
    <p:sldId id="282" r:id="rId5"/>
    <p:sldId id="298" r:id="rId6"/>
    <p:sldId id="299" r:id="rId7"/>
    <p:sldId id="308" r:id="rId8"/>
    <p:sldId id="297" r:id="rId9"/>
    <p:sldId id="283" r:id="rId10"/>
    <p:sldId id="285" r:id="rId11"/>
    <p:sldId id="286" r:id="rId12"/>
    <p:sldId id="287" r:id="rId13"/>
    <p:sldId id="300" r:id="rId14"/>
    <p:sldId id="301" r:id="rId15"/>
    <p:sldId id="289" r:id="rId16"/>
    <p:sldId id="290" r:id="rId17"/>
    <p:sldId id="291" r:id="rId18"/>
    <p:sldId id="292" r:id="rId19"/>
    <p:sldId id="302" r:id="rId20"/>
    <p:sldId id="274" r:id="rId21"/>
    <p:sldId id="293" r:id="rId22"/>
    <p:sldId id="294" r:id="rId23"/>
    <p:sldId id="295" r:id="rId24"/>
    <p:sldId id="303" r:id="rId25"/>
    <p:sldId id="304" r:id="rId26"/>
    <p:sldId id="305" r:id="rId27"/>
    <p:sldId id="306" r:id="rId28"/>
    <p:sldId id="3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D7E"/>
    <a:srgbClr val="E07950"/>
    <a:srgbClr val="57D9D9"/>
    <a:srgbClr val="6979C6"/>
    <a:srgbClr val="B4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5995B-70CC-45C2-9182-F8BA8E722EA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BEE47-9054-4110-80A8-57AC1BD2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0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图片与标题" type="picTx">
  <p:cSld name="1_图片与标题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6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FD88-3458-4565-9515-21AD48DCF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FD88-3458-4565-9515-21AD48DCFC0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1532-9311-4DAD-8C80-2BC45ED10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3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27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3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2.png"/><Relationship Id="rId7" Type="http://schemas.openxmlformats.org/officeDocument/2006/relationships/image" Target="../media/image15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12" Type="http://schemas.openxmlformats.org/officeDocument/2006/relationships/image" Target="../media/image2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tmp"/><Relationship Id="rId11" Type="http://schemas.openxmlformats.org/officeDocument/2006/relationships/image" Target="../media/image26.tmp"/><Relationship Id="rId5" Type="http://schemas.openxmlformats.org/officeDocument/2006/relationships/image" Target="../media/image20.tmp"/><Relationship Id="rId10" Type="http://schemas.openxmlformats.org/officeDocument/2006/relationships/image" Target="../media/image25.tmp"/><Relationship Id="rId4" Type="http://schemas.openxmlformats.org/officeDocument/2006/relationships/image" Target="../media/image19.tmp"/><Relationship Id="rId9" Type="http://schemas.openxmlformats.org/officeDocument/2006/relationships/image" Target="../media/image2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gi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13" Type="http://schemas.openxmlformats.org/officeDocument/2006/relationships/image" Target="../media/image30.png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12" Type="http://schemas.openxmlformats.org/officeDocument/2006/relationships/image" Target="../media/image2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tmp"/><Relationship Id="rId11" Type="http://schemas.openxmlformats.org/officeDocument/2006/relationships/image" Target="../media/image26.tmp"/><Relationship Id="rId5" Type="http://schemas.openxmlformats.org/officeDocument/2006/relationships/image" Target="../media/image20.tmp"/><Relationship Id="rId10" Type="http://schemas.openxmlformats.org/officeDocument/2006/relationships/image" Target="../media/image25.tmp"/><Relationship Id="rId4" Type="http://schemas.openxmlformats.org/officeDocument/2006/relationships/image" Target="../media/image19.tmp"/><Relationship Id="rId9" Type="http://schemas.openxmlformats.org/officeDocument/2006/relationships/image" Target="../media/image24.tmp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13" Type="http://schemas.openxmlformats.org/officeDocument/2006/relationships/image" Target="../media/image21.tmp"/><Relationship Id="rId3" Type="http://schemas.openxmlformats.org/officeDocument/2006/relationships/image" Target="../media/image18.tmp"/><Relationship Id="rId7" Type="http://schemas.openxmlformats.org/officeDocument/2006/relationships/image" Target="../media/image23.tmp"/><Relationship Id="rId12" Type="http://schemas.openxmlformats.org/officeDocument/2006/relationships/image" Target="../media/image3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tmp"/><Relationship Id="rId11" Type="http://schemas.openxmlformats.org/officeDocument/2006/relationships/image" Target="../media/image27.tmp"/><Relationship Id="rId5" Type="http://schemas.openxmlformats.org/officeDocument/2006/relationships/image" Target="../media/image20.tmp"/><Relationship Id="rId10" Type="http://schemas.openxmlformats.org/officeDocument/2006/relationships/image" Target="../media/image26.tmp"/><Relationship Id="rId4" Type="http://schemas.openxmlformats.org/officeDocument/2006/relationships/image" Target="../media/image19.tmp"/><Relationship Id="rId9" Type="http://schemas.openxmlformats.org/officeDocument/2006/relationships/image" Target="../media/image2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12192000" cy="685680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5" y="5135367"/>
            <a:ext cx="1952141" cy="149874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81" y="5260000"/>
            <a:ext cx="2037544" cy="114908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24" y="5260000"/>
            <a:ext cx="1410268" cy="137410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69" y="4484228"/>
            <a:ext cx="1567402" cy="20340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0377" y="428175"/>
            <a:ext cx="236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vô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31189" y="428175"/>
            <a:ext cx="305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hữu</a:t>
            </a:r>
            <a:r>
              <a:rPr lang="en-US" sz="3200" b="1" dirty="0"/>
              <a:t> </a:t>
            </a:r>
            <a:r>
              <a:rPr lang="en-US" sz="3200" b="1" dirty="0" err="1"/>
              <a:t>sinh</a:t>
            </a:r>
            <a:endParaRPr lang="en-US" sz="3200" b="1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51" y="720562"/>
            <a:ext cx="1705049" cy="2573075"/>
          </a:xfrm>
          <a:prstGeom prst="rect">
            <a:avLst/>
          </a:prstGeom>
        </p:spPr>
      </p:pic>
      <p:pic>
        <p:nvPicPr>
          <p:cNvPr id="12" name="Picture 2" descr="http://png.clipart.me/graphics/previews/132/tree-with-roots-and-dense-foliage-vector-image_1320911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45" y="4093742"/>
            <a:ext cx="1614106" cy="23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0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50185 L 0.15873 -0.0956 C 0.19167 -0.00393 0.24167 0.04861 0.29362 0.04861 C 0.35287 0.04861 0.40052 -0.00393 0.43346 -0.0956 L 0.59271 -0.50185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75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5169 -0.56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17 -0.29351 L -0.1056 -0.29097 C -0.07279 -0.2905 -0.05404 -0.28958 -0.05404 -0.28865 C -0.05404 -0.28773 -0.07279 -0.2868 -0.1056 -0.28634 L -0.25117 -0.2835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3672 -0.471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1 -0.26204 L -0.07721 -0.0120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25" y="771767"/>
            <a:ext cx="4917743" cy="3335812"/>
          </a:xfrm>
          <a:prstGeom prst="round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1" y="720675"/>
            <a:ext cx="6636838" cy="3386904"/>
          </a:xfrm>
          <a:prstGeom prst="roundRect">
            <a:avLst/>
          </a:prstGeom>
        </p:spPr>
      </p:pic>
      <p:sp>
        <p:nvSpPr>
          <p:cNvPr id="7" name="Google Shape;229;p16"/>
          <p:cNvSpPr/>
          <p:nvPr/>
        </p:nvSpPr>
        <p:spPr>
          <a:xfrm>
            <a:off x="5347761" y="4828254"/>
            <a:ext cx="2267885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ts val="2800"/>
            </a:pP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QUẦN THỂ</a:t>
            </a:r>
            <a:endParaRPr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8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6808"/>
            <a:chOff x="0" y="0"/>
            <a:chExt cx="12192000" cy="685680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2035" y="4656584"/>
              <a:ext cx="2539965" cy="2200224"/>
            </a:xfrm>
            <a:prstGeom prst="rect">
              <a:avLst/>
            </a:prstGeom>
          </p:spPr>
        </p:pic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6" y="515287"/>
            <a:ext cx="4890145" cy="4060567"/>
          </a:xfrm>
          <a:prstGeom prst="rect">
            <a:avLst/>
          </a:prstGeom>
        </p:spPr>
      </p:pic>
      <p:pic>
        <p:nvPicPr>
          <p:cNvPr id="8" name="Google Shape;22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6721" y="515287"/>
            <a:ext cx="5243484" cy="40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9;p16"/>
          <p:cNvSpPr/>
          <p:nvPr/>
        </p:nvSpPr>
        <p:spPr>
          <a:xfrm>
            <a:off x="3615235" y="5116207"/>
            <a:ext cx="540297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spcBef>
                <a:spcPts val="600"/>
              </a:spcBef>
              <a:buClr>
                <a:srgbClr val="00B0F0"/>
              </a:buClr>
              <a:buSzPts val="2800"/>
            </a:pP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QUẦN XÃ - HỆ SINH THÁI</a:t>
            </a:r>
            <a:endParaRPr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26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2" y="0"/>
            <a:ext cx="12202681" cy="6864902"/>
          </a:xfrm>
          <a:prstGeom prst="rect">
            <a:avLst/>
          </a:prstGeom>
        </p:spPr>
      </p:pic>
      <p:sp>
        <p:nvSpPr>
          <p:cNvPr id="4" name="Google Shape;238;p17"/>
          <p:cNvSpPr txBox="1"/>
          <p:nvPr/>
        </p:nvSpPr>
        <p:spPr>
          <a:xfrm>
            <a:off x="739177" y="3126255"/>
            <a:ext cx="10485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bào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Quần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Quần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xã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thái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39;p17"/>
          <p:cNvSpPr/>
          <p:nvPr/>
        </p:nvSpPr>
        <p:spPr>
          <a:xfrm>
            <a:off x="739177" y="2665089"/>
            <a:ext cx="2355300" cy="3087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39846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0;p17"/>
          <p:cNvSpPr/>
          <p:nvPr/>
        </p:nvSpPr>
        <p:spPr>
          <a:xfrm rot="10800000">
            <a:off x="8868877" y="5375927"/>
            <a:ext cx="2355300" cy="3087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35866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8;p6"/>
          <p:cNvSpPr/>
          <p:nvPr/>
        </p:nvSpPr>
        <p:spPr>
          <a:xfrm>
            <a:off x="1916827" y="1558155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6827" y="4592078"/>
            <a:ext cx="8279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</a:rPr>
              <a:t>Tế bào là </a:t>
            </a:r>
            <a:r>
              <a:rPr lang="en-US" sz="3200" b="1" dirty="0" err="1">
                <a:solidFill>
                  <a:srgbClr val="FF0000"/>
                </a:solidFill>
              </a:rPr>
              <a:t>cấp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solidFill>
                  <a:srgbClr val="FF0000"/>
                </a:solidFill>
              </a:rPr>
              <a:t>sống cơ bản nhất </a:t>
            </a:r>
          </a:p>
        </p:txBody>
      </p:sp>
    </p:spTree>
    <p:extLst>
      <p:ext uri="{BB962C8B-B14F-4D97-AF65-F5344CB8AC3E}">
        <p14:creationId xmlns:p14="http://schemas.microsoft.com/office/powerpoint/2010/main" val="12180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6" name="Google Shape;158;p6"/>
          <p:cNvSpPr/>
          <p:nvPr/>
        </p:nvSpPr>
        <p:spPr>
          <a:xfrm>
            <a:off x="973832" y="779522"/>
            <a:ext cx="881024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17" y="1865617"/>
            <a:ext cx="3748777" cy="260951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73" y="1873537"/>
            <a:ext cx="3835347" cy="260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Google Shape;183;p10"/>
          <p:cNvSpPr txBox="1">
            <a:spLocks/>
          </p:cNvSpPr>
          <p:nvPr/>
        </p:nvSpPr>
        <p:spPr>
          <a:xfrm>
            <a:off x="2285236" y="4921519"/>
            <a:ext cx="7621528" cy="111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ctr">
              <a:spcBef>
                <a:spcPts val="600"/>
              </a:spcBef>
              <a:buSzPts val="2800"/>
            </a:pP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cấp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mối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6" name="Google Shape;158;p6"/>
          <p:cNvSpPr/>
          <p:nvPr/>
        </p:nvSpPr>
        <p:spPr>
          <a:xfrm>
            <a:off x="973832" y="701144"/>
            <a:ext cx="881024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58;p6"/>
          <p:cNvSpPr/>
          <p:nvPr/>
        </p:nvSpPr>
        <p:spPr>
          <a:xfrm>
            <a:off x="313898" y="160429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16" y="1421475"/>
            <a:ext cx="3748777" cy="260951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73" y="1377143"/>
            <a:ext cx="3835347" cy="2601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183;p10"/>
          <p:cNvSpPr txBox="1">
            <a:spLocks/>
          </p:cNvSpPr>
          <p:nvPr/>
        </p:nvSpPr>
        <p:spPr>
          <a:xfrm>
            <a:off x="420382" y="4187750"/>
            <a:ext cx="11377359" cy="234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just">
              <a:spcBef>
                <a:spcPts val="600"/>
              </a:spcBef>
              <a:buSzPts val="2800"/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 </a:t>
            </a:r>
            <a:r>
              <a:rPr lang="en-US" sz="2800" dirty="0" err="1"/>
              <a:t>chẽ</a:t>
            </a:r>
            <a:r>
              <a:rPr lang="en-US" sz="2800" dirty="0"/>
              <a:t>: </a:t>
            </a:r>
          </a:p>
          <a:p>
            <a:pPr marL="50800" algn="just">
              <a:spcBef>
                <a:spcPts val="600"/>
              </a:spcBef>
              <a:buSzPts val="2800"/>
            </a:pPr>
            <a:r>
              <a:rPr lang="en-US" sz="2800" dirty="0"/>
              <a:t>-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trúc</a:t>
            </a:r>
            <a:r>
              <a:rPr lang="en-US" sz="2800" dirty="0"/>
              <a:t>,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thấp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marL="50800" algn="just">
              <a:spcBef>
                <a:spcPts val="600"/>
              </a:spcBef>
              <a:buSzPts val="2800"/>
            </a:pPr>
            <a:r>
              <a:rPr lang="en-US" sz="2800" dirty="0"/>
              <a:t>-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: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trì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.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5" name="Google Shape;281;p20"/>
          <p:cNvSpPr/>
          <p:nvPr/>
        </p:nvSpPr>
        <p:spPr>
          <a:xfrm>
            <a:off x="1104891" y="761309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59297" y="2491624"/>
            <a:ext cx="2765677" cy="2966535"/>
            <a:chOff x="8559297" y="2491624"/>
            <a:chExt cx="2765677" cy="2966535"/>
          </a:xfrm>
        </p:grpSpPr>
        <p:sp>
          <p:nvSpPr>
            <p:cNvPr id="8" name="Google Shape;290;p20"/>
            <p:cNvSpPr txBox="1"/>
            <p:nvPr/>
          </p:nvSpPr>
          <p:spPr>
            <a:xfrm>
              <a:off x="8559297" y="4473274"/>
              <a:ext cx="2765677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2800"/>
                <a:buFont typeface="Arial"/>
                <a:buNone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3.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Liên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tục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tiến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hoá</a:t>
              </a:r>
              <a:endParaRPr sz="32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9" name="Google Shape;291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438007">
              <a:off x="8656563" y="2491624"/>
              <a:ext cx="2362796" cy="1477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4807080" y="2447263"/>
            <a:ext cx="2625651" cy="3504935"/>
            <a:chOff x="4807080" y="2447263"/>
            <a:chExt cx="2625651" cy="3504935"/>
          </a:xfrm>
        </p:grpSpPr>
        <p:sp>
          <p:nvSpPr>
            <p:cNvPr id="7" name="Google Shape;289;p20"/>
            <p:cNvSpPr txBox="1"/>
            <p:nvPr/>
          </p:nvSpPr>
          <p:spPr>
            <a:xfrm>
              <a:off x="4807080" y="4474870"/>
              <a:ext cx="2625651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Arial"/>
                <a:buNone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2.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Hệ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thống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mở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tự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điều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chỉnh</a:t>
              </a:r>
              <a:endParaRPr sz="32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0" name="Google Shape;292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325751">
              <a:off x="5103808" y="2447263"/>
              <a:ext cx="2308656" cy="16199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684400" y="2547135"/>
            <a:ext cx="3091056" cy="3405063"/>
            <a:chOff x="684400" y="2547135"/>
            <a:chExt cx="3091056" cy="3405063"/>
          </a:xfrm>
        </p:grpSpPr>
        <p:sp>
          <p:nvSpPr>
            <p:cNvPr id="6" name="Google Shape;288;p20"/>
            <p:cNvSpPr txBox="1"/>
            <p:nvPr/>
          </p:nvSpPr>
          <p:spPr>
            <a:xfrm>
              <a:off x="684400" y="4474870"/>
              <a:ext cx="309105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8135"/>
                </a:buClr>
                <a:buSzPts val="2800"/>
                <a:buFont typeface="Arial"/>
                <a:buNone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1.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theo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nguyên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tắc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thứ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bậc</a:t>
              </a:r>
              <a:endParaRPr sz="320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1" name="Google Shape;293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328971">
              <a:off x="1195088" y="2547135"/>
              <a:ext cx="2376597" cy="14202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1345877" y="1667054"/>
            <a:ext cx="8301221" cy="4646159"/>
            <a:chOff x="1345877" y="1667054"/>
            <a:chExt cx="8301221" cy="4646159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817" b="89933" l="9819" r="89922">
                          <a14:foregroundMark x1="65633" y1="5817" x2="65633" y2="5817"/>
                          <a14:foregroundMark x1="84496" y1="24609" x2="84496" y2="24609"/>
                          <a14:foregroundMark x1="14212" y1="17450" x2="14212" y2="17450"/>
                          <a14:foregroundMark x1="12145" y1="30425" x2="12145" y2="30425"/>
                          <a14:foregroundMark x1="70543" y1="17226" x2="70543" y2="17226"/>
                          <a14:foregroundMark x1="84496" y1="38255" x2="84496" y2="3825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877" y="3609733"/>
              <a:ext cx="2340597" cy="2703480"/>
            </a:xfrm>
            <a:prstGeom prst="rect">
              <a:avLst/>
            </a:prstGeom>
          </p:spPr>
        </p:pic>
        <p:sp>
          <p:nvSpPr>
            <p:cNvPr id="13" name="Cloud Callout 12"/>
            <p:cNvSpPr/>
            <p:nvPr/>
          </p:nvSpPr>
          <p:spPr>
            <a:xfrm>
              <a:off x="3525669" y="1667054"/>
              <a:ext cx="6121429" cy="2815141"/>
            </a:xfrm>
            <a:prstGeom prst="cloudCallout">
              <a:avLst>
                <a:gd name="adj1" fmla="val -58033"/>
                <a:gd name="adj2" fmla="val 66503"/>
              </a:avLst>
            </a:prstGeom>
            <a:solidFill>
              <a:srgbClr val="697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1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4" y="947963"/>
            <a:ext cx="6682334" cy="5634462"/>
          </a:xfrm>
          <a:prstGeom prst="rect">
            <a:avLst/>
          </a:prstGeom>
        </p:spPr>
      </p:pic>
      <p:sp>
        <p:nvSpPr>
          <p:cNvPr id="4" name="Google Shape;288;p20"/>
          <p:cNvSpPr txBox="1"/>
          <p:nvPr/>
        </p:nvSpPr>
        <p:spPr>
          <a:xfrm>
            <a:off x="7369778" y="1015260"/>
            <a:ext cx="468118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1.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Tổ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chức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Arial"/>
              <a:buNone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tắc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bậc</a:t>
            </a:r>
            <a:endParaRPr sz="28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Google Shape;325;p22"/>
          <p:cNvSpPr/>
          <p:nvPr/>
        </p:nvSpPr>
        <p:spPr>
          <a:xfrm>
            <a:off x="7775142" y="2304838"/>
            <a:ext cx="3941982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	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nền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tảng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để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xây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dựng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nên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.</a:t>
            </a:r>
            <a:endParaRPr sz="2800" dirty="0"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  <a:p>
            <a:pPr lvl="0" algn="just"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	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thêm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nổi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trội</a:t>
            </a:r>
            <a:r>
              <a:rPr lang="en-US" sz="2800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.</a:t>
            </a:r>
            <a:endParaRPr sz="2800" dirty="0"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6" name="Google Shape;281;p20"/>
          <p:cNvSpPr/>
          <p:nvPr/>
        </p:nvSpPr>
        <p:spPr>
          <a:xfrm>
            <a:off x="546404" y="181138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6603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3" name="Google Shape;289;p20"/>
          <p:cNvSpPr txBox="1"/>
          <p:nvPr/>
        </p:nvSpPr>
        <p:spPr>
          <a:xfrm>
            <a:off x="0" y="650113"/>
            <a:ext cx="77352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chỉnh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75" y="1283259"/>
            <a:ext cx="9580249" cy="516092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48767" y="38918"/>
            <a:ext cx="6254329" cy="1663429"/>
            <a:chOff x="5827595" y="248682"/>
            <a:chExt cx="6254329" cy="1663429"/>
          </a:xfrm>
        </p:grpSpPr>
        <p:sp>
          <p:nvSpPr>
            <p:cNvPr id="6" name="Rectangle 5"/>
            <p:cNvSpPr/>
            <p:nvPr/>
          </p:nvSpPr>
          <p:spPr>
            <a:xfrm>
              <a:off x="5827595" y="1458240"/>
              <a:ext cx="4926842" cy="41150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Callout 4"/>
            <p:cNvSpPr/>
            <p:nvPr/>
          </p:nvSpPr>
          <p:spPr>
            <a:xfrm rot="541729">
              <a:off x="8781267" y="248682"/>
              <a:ext cx="3300657" cy="1663429"/>
            </a:xfrm>
            <a:prstGeom prst="wedgeEllipseCallout">
              <a:avLst>
                <a:gd name="adj1" fmla="val -42508"/>
                <a:gd name="adj2" fmla="val 8297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" name="Google Shape;281;p20"/>
          <p:cNvSpPr/>
          <p:nvPr/>
        </p:nvSpPr>
        <p:spPr>
          <a:xfrm>
            <a:off x="279383" y="149186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40432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39" y="1192"/>
            <a:ext cx="9079061" cy="6855616"/>
          </a:xfrm>
          <a:prstGeom prst="rect">
            <a:avLst/>
          </a:prstGeom>
        </p:spPr>
      </p:pic>
      <p:sp>
        <p:nvSpPr>
          <p:cNvPr id="5" name="Google Shape;372;p25"/>
          <p:cNvSpPr/>
          <p:nvPr/>
        </p:nvSpPr>
        <p:spPr>
          <a:xfrm>
            <a:off x="123756" y="2640869"/>
            <a:ext cx="2863849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  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Luôn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trao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đổi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vật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chất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với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môi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trường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và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xu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hướng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tự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điều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chỉnh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ở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mức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cân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bằng</a:t>
            </a:r>
            <a:r>
              <a:rPr lang="en-US" sz="2800" dirty="0">
                <a:solidFill>
                  <a:srgbClr val="3F3F3F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.  </a:t>
            </a:r>
            <a:endParaRPr sz="2800" dirty="0">
              <a:solidFill>
                <a:srgbClr val="3F3F3F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6" name="Google Shape;289;p20"/>
          <p:cNvSpPr txBox="1"/>
          <p:nvPr/>
        </p:nvSpPr>
        <p:spPr>
          <a:xfrm>
            <a:off x="226787" y="991029"/>
            <a:ext cx="260672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chỉnh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6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6" name="Google Shape;289;p20"/>
          <p:cNvSpPr txBox="1"/>
          <p:nvPr/>
        </p:nvSpPr>
        <p:spPr>
          <a:xfrm>
            <a:off x="360308" y="738283"/>
            <a:ext cx="69185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chỉnh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Google Shape;281;p20"/>
          <p:cNvSpPr/>
          <p:nvPr/>
        </p:nvSpPr>
        <p:spPr>
          <a:xfrm>
            <a:off x="360308" y="134292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89" y="1594160"/>
            <a:ext cx="8821020" cy="526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16" y="0"/>
            <a:ext cx="12202681" cy="6864902"/>
          </a:xfrm>
          <a:prstGeom prst="rect">
            <a:avLst/>
          </a:prstGeom>
        </p:spPr>
      </p:pic>
      <p:sp>
        <p:nvSpPr>
          <p:cNvPr id="3" name="Google Shape;140;p5"/>
          <p:cNvSpPr txBox="1"/>
          <p:nvPr/>
        </p:nvSpPr>
        <p:spPr>
          <a:xfrm>
            <a:off x="2083474" y="1459502"/>
            <a:ext cx="78337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cơ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bản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4" name="Google Shape;141;p5"/>
          <p:cNvSpPr/>
          <p:nvPr/>
        </p:nvSpPr>
        <p:spPr>
          <a:xfrm>
            <a:off x="241041" y="2720837"/>
            <a:ext cx="2779300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3;p5"/>
          <p:cNvSpPr/>
          <p:nvPr/>
        </p:nvSpPr>
        <p:spPr>
          <a:xfrm>
            <a:off x="4610687" y="2781661"/>
            <a:ext cx="2779300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4;p5"/>
          <p:cNvSpPr/>
          <p:nvPr/>
        </p:nvSpPr>
        <p:spPr>
          <a:xfrm flipH="1">
            <a:off x="6910345" y="2717351"/>
            <a:ext cx="2858933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5;p5"/>
          <p:cNvSpPr txBox="1"/>
          <p:nvPr/>
        </p:nvSpPr>
        <p:spPr>
          <a:xfrm rot="20520226">
            <a:off x="586740" y="3879165"/>
            <a:ext cx="21374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Trao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chât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6;p5"/>
          <p:cNvSpPr txBox="1"/>
          <p:nvPr/>
        </p:nvSpPr>
        <p:spPr>
          <a:xfrm rot="301736">
            <a:off x="2732121" y="3939483"/>
            <a:ext cx="21374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trưởng</a:t>
            </a:r>
            <a:endParaRPr sz="2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7;p5"/>
          <p:cNvSpPr txBox="1"/>
          <p:nvPr/>
        </p:nvSpPr>
        <p:spPr>
          <a:xfrm rot="-964262">
            <a:off x="4931609" y="4012833"/>
            <a:ext cx="2137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Cảm</a:t>
            </a:r>
            <a:r>
              <a:rPr lang="en-US" sz="28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ứng</a:t>
            </a:r>
            <a:endParaRPr sz="28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48;p5"/>
          <p:cNvSpPr txBox="1"/>
          <p:nvPr/>
        </p:nvSpPr>
        <p:spPr>
          <a:xfrm rot="908417">
            <a:off x="7462270" y="4117689"/>
            <a:ext cx="21374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8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sản</a:t>
            </a:r>
            <a:endParaRPr sz="28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49;p5"/>
          <p:cNvSpPr/>
          <p:nvPr/>
        </p:nvSpPr>
        <p:spPr>
          <a:xfrm>
            <a:off x="9329635" y="2717351"/>
            <a:ext cx="2779300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0;p5"/>
          <p:cNvSpPr txBox="1"/>
          <p:nvPr/>
        </p:nvSpPr>
        <p:spPr>
          <a:xfrm rot="20522123">
            <a:off x="9654925" y="3879184"/>
            <a:ext cx="21374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</a:rPr>
              <a:t>Tự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</a:rPr>
              <a:t>đ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iều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chỉnh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42;p5"/>
          <p:cNvSpPr/>
          <p:nvPr/>
        </p:nvSpPr>
        <p:spPr>
          <a:xfrm rot="1159868">
            <a:off x="2510475" y="2815719"/>
            <a:ext cx="2779300" cy="2784309"/>
          </a:xfrm>
          <a:custGeom>
            <a:avLst/>
            <a:gdLst/>
            <a:ahLst/>
            <a:cxnLst/>
            <a:rect l="l" t="t" r="r" b="b"/>
            <a:pathLst>
              <a:path w="1331" h="1421" extrusionOk="0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7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3" name="Google Shape;290;p20"/>
          <p:cNvSpPr txBox="1"/>
          <p:nvPr/>
        </p:nvSpPr>
        <p:spPr>
          <a:xfrm>
            <a:off x="556275" y="665924"/>
            <a:ext cx="67458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3.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giới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tục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hoá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Google Shape;381;p26" descr="Chủ đề: Sự Tiến Hóa Của Động Vật- Lớp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6518" y="1364803"/>
            <a:ext cx="7230832" cy="52463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0308" y="2956941"/>
            <a:ext cx="3375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1;p20"/>
          <p:cNvSpPr/>
          <p:nvPr/>
        </p:nvSpPr>
        <p:spPr>
          <a:xfrm>
            <a:off x="360308" y="134292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29774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6" name="Google Shape;395;gec33d560eb_0_44"/>
          <p:cNvPicPr preferRelativeResize="0"/>
          <p:nvPr/>
        </p:nvPicPr>
        <p:blipFill rotWithShape="1">
          <a:blip r:embed="rId3">
            <a:alphaModFix/>
          </a:blip>
          <a:srcRect l="7654" r="7654" b="10743"/>
          <a:stretch/>
        </p:blipFill>
        <p:spPr>
          <a:xfrm>
            <a:off x="630880" y="1370994"/>
            <a:ext cx="6671256" cy="52731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933016" y="2956941"/>
            <a:ext cx="378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Google Shape;290;p20"/>
          <p:cNvSpPr txBox="1"/>
          <p:nvPr/>
        </p:nvSpPr>
        <p:spPr>
          <a:xfrm>
            <a:off x="556275" y="665924"/>
            <a:ext cx="67458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3.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giới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tục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hoá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Google Shape;281;p20"/>
          <p:cNvSpPr/>
          <p:nvPr/>
        </p:nvSpPr>
        <p:spPr>
          <a:xfrm>
            <a:off x="360308" y="134292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5626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pic>
        <p:nvPicPr>
          <p:cNvPr id="8" name="Google Shape;388;gec33d560eb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073" y="1520798"/>
            <a:ext cx="7231621" cy="38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083547" y="2096209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tin di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Google Shape;407;p27"/>
          <p:cNvSpPr/>
          <p:nvPr/>
        </p:nvSpPr>
        <p:spPr>
          <a:xfrm>
            <a:off x="1435173" y="5336010"/>
            <a:ext cx="9321654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hoá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càng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phong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phú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.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7" name="Google Shape;290;p20"/>
          <p:cNvSpPr txBox="1"/>
          <p:nvPr/>
        </p:nvSpPr>
        <p:spPr>
          <a:xfrm>
            <a:off x="556275" y="665924"/>
            <a:ext cx="67458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3.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giới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sống</a:t>
            </a: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tục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hoá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281;p20"/>
          <p:cNvSpPr/>
          <p:nvPr/>
        </p:nvSpPr>
        <p:spPr>
          <a:xfrm>
            <a:off x="360308" y="134292"/>
            <a:ext cx="94311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chung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067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37691" y="1519624"/>
            <a:ext cx="1140387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200" b="1" dirty="0"/>
              <a:t>Câu 1.</a:t>
            </a:r>
            <a:r>
              <a:rPr lang="vi-VN" sz="3200" dirty="0"/>
              <a:t> Có các cấp độ tổ chức cơ bản của thế giới sống là?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en-US" sz="3200" dirty="0"/>
              <a:t>	</a:t>
            </a:r>
            <a:r>
              <a:rPr lang="vi-VN" sz="3200" dirty="0"/>
              <a:t>(1) Cơ thể	 (2) tế bào 	</a:t>
            </a:r>
            <a:r>
              <a:rPr lang="en-US" sz="3200" dirty="0"/>
              <a:t>	</a:t>
            </a:r>
            <a:r>
              <a:rPr lang="vi-VN" sz="3200" dirty="0"/>
              <a:t>(3) quần thể		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en-US" sz="3200" dirty="0"/>
              <a:t>		</a:t>
            </a:r>
            <a:r>
              <a:rPr lang="vi-VN" sz="3200" dirty="0"/>
              <a:t>(4) quần xã 		(5) hệ sinh thái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vi-VN" sz="3200" dirty="0"/>
              <a:t>Các cấp độ tổ chức sống trên được sắp xếp theo đúng nguyên tắc thứ bậc là</a:t>
            </a:r>
            <a:r>
              <a:rPr lang="en-US" sz="32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965" y="4751803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2 → 1 → 3 → 4 → 5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514658" y="4723810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vi-VN" sz="3200" dirty="0"/>
              <a:t>. 2 → 1 → 3 → 4 → 5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539965" y="5803948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  <a:r>
              <a:rPr lang="vi-VN" sz="3200" dirty="0"/>
              <a:t>. 2 → 1 → 3 → 4 → 5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4658" y="5803947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r>
              <a:rPr lang="vi-VN" sz="3200" dirty="0"/>
              <a:t>. 2 → 1 → 3 → 4 → 5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828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37691" y="1519624"/>
            <a:ext cx="11403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2.</a:t>
            </a:r>
            <a:r>
              <a:rPr lang="vi-VN" sz="3200" dirty="0"/>
              <a:t> “Tổ chức sống cấp thấp hơn làm nền tảng để xây dựng nên tổ chức sống cấp cao hơn” giải thích cho nguyên tắc nào của thế giới sống?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70585" y="3273562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Nguyên tắc thứ bậc.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70585" y="4115039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dirty="0"/>
              <a:t> Nguyên tắc mở.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70585" y="4917911"/>
            <a:ext cx="599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dirty="0"/>
              <a:t>Nguyên tắc tự điều chỉnh.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0585" y="5660286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200" dirty="0"/>
              <a:t>Nguyên tắc bổ sung</a:t>
            </a:r>
            <a:r>
              <a:rPr lang="en-US" sz="32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317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621655" y="1788555"/>
            <a:ext cx="912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3. </a:t>
            </a:r>
            <a:r>
              <a:rPr lang="vi-VN" sz="3200" dirty="0"/>
              <a:t>Đơn vị tổ chức cơ sở của mọi sinh vật là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223282" y="2758003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A. Các đại phân tử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3282" y="3599480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Tế bào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3282" y="4402352"/>
            <a:ext cx="5991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Mô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3282" y="5144727"/>
            <a:ext cx="462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. Cơ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839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269982" y="1778197"/>
            <a:ext cx="1041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4.</a:t>
            </a:r>
            <a:r>
              <a:rPr lang="vi-VN" sz="3200" dirty="0"/>
              <a:t> Tất cả các tổ chức sống đều là hệ mở. Tại sao? 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99381" y="2958058"/>
            <a:ext cx="9074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Vì thường xuyên trao đổi chất với môi trường 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99381" y="3765471"/>
            <a:ext cx="960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B. Vì thường xuyên có khả năng tự điều chỉnh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99381" y="4568343"/>
            <a:ext cx="945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C. Vì thường xuyên biến đổi và liên tục biến hóa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99381" y="5310718"/>
            <a:ext cx="97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D. Vì có khả năng sinh sản, cảm ứng và vận động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376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100421" y="248828"/>
            <a:ext cx="3991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982" y="1712882"/>
            <a:ext cx="1041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Câu 5.</a:t>
            </a:r>
            <a:r>
              <a:rPr lang="vi-VN" sz="3200" dirty="0"/>
              <a:t> Đặc tính quan trọng nhất đảm bảo tính bền vững và ổn định tương đối của tổ chức sống là: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47578" y="3017072"/>
            <a:ext cx="9074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A. Trao đổi chất và năng lượng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47578" y="3700156"/>
            <a:ext cx="960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B. Sinh sản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47578" y="4503028"/>
            <a:ext cx="945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C. Sinh trưởng và phát triển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7578" y="5245403"/>
            <a:ext cx="97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D. Khả năng tự điều chỉnh và cân bằng nội môi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18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57776"/>
              <a:ext cx="2539965" cy="220022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053710" y="198009"/>
            <a:ext cx="40845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VẬN DỤNG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4" y="1704873"/>
            <a:ext cx="11682692" cy="33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3252"/>
            <a:ext cx="12192000" cy="6858775"/>
            <a:chOff x="0" y="0"/>
            <a:chExt cx="12192000" cy="685877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98" b="93103" l="5224" r="94030">
                          <a14:foregroundMark x1="25373" y1="93103" x2="25373" y2="93103"/>
                          <a14:foregroundMark x1="5224" y1="86782" x2="5224" y2="86782"/>
                          <a14:foregroundMark x1="70149" y1="5747" x2="70149" y2="5747"/>
                          <a14:foregroundMark x1="92537" y1="15517" x2="92537" y2="15517"/>
                          <a14:foregroundMark x1="89552" y1="13218" x2="89552" y2="13218"/>
                          <a14:foregroundMark x1="94030" y1="10345" x2="94030" y2="10345"/>
                          <a14:foregroundMark x1="80597" y1="9770" x2="80597" y2="9770"/>
                          <a14:foregroundMark x1="72388" y1="5172" x2="72388" y2="5172"/>
                          <a14:foregroundMark x1="27612" y1="93103" x2="27612" y2="931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014">
              <a:off x="1710731" y="5364011"/>
              <a:ext cx="1143119" cy="1484347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824" y="5152499"/>
              <a:ext cx="1709403" cy="1633430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3432">
              <a:off x="3119449" y="5094122"/>
              <a:ext cx="1637461" cy="14300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348" y="4242933"/>
              <a:ext cx="1467055" cy="1495634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375" y="5212430"/>
              <a:ext cx="1090295" cy="1646345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211" b="91447" l="5303" r="89394">
                          <a14:foregroundMark x1="38636" y1="92105" x2="38636" y2="92105"/>
                          <a14:foregroundMark x1="5303" y1="34868" x2="5303" y2="348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3973">
              <a:off x="9062565" y="4559127"/>
              <a:ext cx="1718571" cy="1978961"/>
            </a:xfrm>
            <a:prstGeom prst="rect">
              <a:avLst/>
            </a:prstGeom>
          </p:spPr>
        </p:pic>
      </p:grpSp>
      <p:sp>
        <p:nvSpPr>
          <p:cNvPr id="3" name="Google Shape;151;p5"/>
          <p:cNvSpPr/>
          <p:nvPr/>
        </p:nvSpPr>
        <p:spPr>
          <a:xfrm>
            <a:off x="0" y="436410"/>
            <a:ext cx="12191999" cy="337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dk1"/>
                </a:solidFill>
                <a:sym typeface="Arial"/>
              </a:rPr>
              <a:t>BÀI 3</a:t>
            </a:r>
            <a:endParaRPr lang="en-US" sz="5400" b="1" dirty="0"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FF0000"/>
                </a:solidFill>
                <a:sym typeface="Arial"/>
              </a:rPr>
              <a:t>CÁC CẤP ĐỘ TỔ CHỨC</a:t>
            </a: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FF0000"/>
                </a:solidFill>
                <a:sym typeface="Arial"/>
              </a:rPr>
              <a:t> CỦA THẾ GIỚI SỐNG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7833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9769" y="3655800"/>
            <a:ext cx="1603612" cy="1372330"/>
            <a:chOff x="313898" y="970057"/>
            <a:chExt cx="1603612" cy="137233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90" y="970057"/>
              <a:ext cx="897434" cy="97222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13898" y="194227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1120" y="1379872"/>
            <a:ext cx="1603612" cy="1511928"/>
            <a:chOff x="2456597" y="1014075"/>
            <a:chExt cx="1603612" cy="151192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18" y="1014075"/>
              <a:ext cx="1304163" cy="10855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456597" y="212589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54553" y="1450386"/>
            <a:ext cx="2512196" cy="1820521"/>
            <a:chOff x="5872125" y="4792135"/>
            <a:chExt cx="2512196" cy="182052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25" y="4792135"/>
              <a:ext cx="2512196" cy="139148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553532" y="6212546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08981" y="5090324"/>
            <a:ext cx="2045341" cy="1374829"/>
            <a:chOff x="9912353" y="5180464"/>
            <a:chExt cx="2045341" cy="1374829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353" y="5180464"/>
              <a:ext cx="1924319" cy="101931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0354082" y="61551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9769" y="1450386"/>
            <a:ext cx="1866332" cy="1684832"/>
            <a:chOff x="9416480" y="3190765"/>
            <a:chExt cx="1866332" cy="168483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6480" y="3190765"/>
              <a:ext cx="1712528" cy="117736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679200" y="447548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573294" y="1279509"/>
            <a:ext cx="1378424" cy="1581371"/>
            <a:chOff x="10458248" y="704790"/>
            <a:chExt cx="1378424" cy="158137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48" y="704790"/>
              <a:ext cx="952633" cy="158137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1034866" y="1878183"/>
              <a:ext cx="801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53467" y="3612709"/>
            <a:ext cx="1768845" cy="1569018"/>
            <a:chOff x="7738482" y="1014075"/>
            <a:chExt cx="1768845" cy="156901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482" y="1014075"/>
              <a:ext cx="1343212" cy="115268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903715" y="21829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24010" y="4519542"/>
            <a:ext cx="1603612" cy="1573029"/>
            <a:chOff x="4969190" y="937275"/>
            <a:chExt cx="1603612" cy="157302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779" y="937275"/>
              <a:ext cx="1295581" cy="12098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969190" y="2110194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41408" y="1450386"/>
            <a:ext cx="1717161" cy="2003707"/>
            <a:chOff x="441685" y="2661261"/>
            <a:chExt cx="1717161" cy="2003707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85" y="2661261"/>
              <a:ext cx="1533739" cy="161947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55234" y="4264858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51221" y="2766543"/>
            <a:ext cx="8941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644304" y="4742222"/>
            <a:ext cx="3874347" cy="1979411"/>
            <a:chOff x="775790" y="4793076"/>
            <a:chExt cx="3874347" cy="1979411"/>
          </a:xfrm>
        </p:grpSpPr>
        <p:sp>
          <p:nvSpPr>
            <p:cNvPr id="53" name="TextBox 52"/>
            <p:cNvSpPr txBox="1"/>
            <p:nvPr/>
          </p:nvSpPr>
          <p:spPr>
            <a:xfrm>
              <a:off x="3046525" y="6064601"/>
              <a:ext cx="1603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90" y="4793076"/>
              <a:ext cx="2260223" cy="1876792"/>
            </a:xfrm>
            <a:prstGeom prst="rect">
              <a:avLst/>
            </a:prstGeom>
          </p:spPr>
        </p:pic>
      </p:grpSp>
      <p:sp>
        <p:nvSpPr>
          <p:cNvPr id="51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8184" y="1561064"/>
            <a:ext cx="10226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62163" y="1949784"/>
            <a:ext cx="6135747" cy="4043417"/>
            <a:chOff x="1763876" y="1840602"/>
            <a:chExt cx="6135747" cy="4043417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17" b="89933" l="9819" r="89922">
                          <a14:foregroundMark x1="65633" y1="5817" x2="65633" y2="5817"/>
                          <a14:foregroundMark x1="84496" y1="24609" x2="84496" y2="24609"/>
                          <a14:foregroundMark x1="14212" y1="17450" x2="14212" y2="17450"/>
                          <a14:foregroundMark x1="12145" y1="30425" x2="12145" y2="30425"/>
                          <a14:foregroundMark x1="70543" y1="17226" x2="70543" y2="17226"/>
                          <a14:foregroundMark x1="84496" y1="38255" x2="84496" y2="3825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876" y="3180539"/>
              <a:ext cx="2340597" cy="2703480"/>
            </a:xfrm>
            <a:prstGeom prst="rect">
              <a:avLst/>
            </a:prstGeom>
          </p:spPr>
        </p:pic>
        <p:sp>
          <p:nvSpPr>
            <p:cNvPr id="17" name="Cloud Callout 16"/>
            <p:cNvSpPr/>
            <p:nvPr/>
          </p:nvSpPr>
          <p:spPr>
            <a:xfrm>
              <a:off x="3837075" y="1840602"/>
              <a:ext cx="4062548" cy="2365217"/>
            </a:xfrm>
            <a:prstGeom prst="cloudCallout">
              <a:avLst>
                <a:gd name="adj1" fmla="val -54708"/>
                <a:gd name="adj2" fmla="val 63605"/>
              </a:avLst>
            </a:prstGeom>
            <a:solidFill>
              <a:srgbClr val="697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8" name="Google Shape;158;p6"/>
          <p:cNvSpPr/>
          <p:nvPr/>
        </p:nvSpPr>
        <p:spPr>
          <a:xfrm>
            <a:off x="858184" y="831685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564136" y="2884000"/>
            <a:ext cx="8357269" cy="3789179"/>
            <a:chOff x="3474720" y="2425378"/>
            <a:chExt cx="8357269" cy="3789179"/>
          </a:xfrm>
        </p:grpSpPr>
        <p:pic>
          <p:nvPicPr>
            <p:cNvPr id="39" name="Picture 3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17" b="89933" l="9819" r="89922">
                          <a14:foregroundMark x1="65633" y1="5817" x2="65633" y2="5817"/>
                          <a14:foregroundMark x1="84496" y1="24609" x2="84496" y2="24609"/>
                          <a14:foregroundMark x1="14212" y1="17450" x2="14212" y2="17450"/>
                          <a14:foregroundMark x1="12145" y1="30425" x2="12145" y2="30425"/>
                          <a14:foregroundMark x1="70543" y1="17226" x2="70543" y2="17226"/>
                          <a14:foregroundMark x1="84496" y1="38255" x2="84496" y2="3825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392" y="3511077"/>
              <a:ext cx="2340597" cy="2703480"/>
            </a:xfrm>
            <a:prstGeom prst="rect">
              <a:avLst/>
            </a:prstGeom>
          </p:spPr>
        </p:pic>
        <p:sp>
          <p:nvSpPr>
            <p:cNvPr id="40" name="Cloud Callout 39"/>
            <p:cNvSpPr/>
            <p:nvPr/>
          </p:nvSpPr>
          <p:spPr>
            <a:xfrm>
              <a:off x="3474720" y="2425378"/>
              <a:ext cx="6121429" cy="2815141"/>
            </a:xfrm>
            <a:prstGeom prst="cloudCallout">
              <a:avLst>
                <a:gd name="adj1" fmla="val 59761"/>
                <a:gd name="adj2" fmla="val 49798"/>
              </a:avLst>
            </a:prstGeom>
            <a:solidFill>
              <a:srgbClr val="697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cấp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830037" y="3457955"/>
            <a:ext cx="63578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9" y="2361347"/>
            <a:ext cx="2752293" cy="38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9769" y="3655800"/>
            <a:ext cx="1603612" cy="1372330"/>
            <a:chOff x="313898" y="970057"/>
            <a:chExt cx="1603612" cy="137233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90" y="970057"/>
              <a:ext cx="897434" cy="97222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13898" y="194227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1120" y="1379872"/>
            <a:ext cx="1603612" cy="1511928"/>
            <a:chOff x="2456597" y="1014075"/>
            <a:chExt cx="1603612" cy="151192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18" y="1014075"/>
              <a:ext cx="1304163" cy="10855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456597" y="212589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54553" y="1450386"/>
            <a:ext cx="2512196" cy="1820521"/>
            <a:chOff x="5872125" y="4792135"/>
            <a:chExt cx="2512196" cy="182052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25" y="4792135"/>
              <a:ext cx="2512196" cy="139148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553532" y="6212546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08981" y="5090324"/>
            <a:ext cx="2045341" cy="1374829"/>
            <a:chOff x="9912353" y="5180464"/>
            <a:chExt cx="2045341" cy="1374829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353" y="5180464"/>
              <a:ext cx="1924319" cy="101931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0354082" y="61551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9769" y="1450386"/>
            <a:ext cx="1866332" cy="1684832"/>
            <a:chOff x="9416480" y="3190765"/>
            <a:chExt cx="1866332" cy="168483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6480" y="3190765"/>
              <a:ext cx="1712528" cy="117736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679200" y="447548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11694" y="1025743"/>
            <a:ext cx="1378424" cy="1581371"/>
            <a:chOff x="10458248" y="704790"/>
            <a:chExt cx="1378424" cy="158137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48" y="704790"/>
              <a:ext cx="952633" cy="158137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1034866" y="1878183"/>
              <a:ext cx="801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589492" y="2963994"/>
            <a:ext cx="1768845" cy="1569018"/>
            <a:chOff x="7738482" y="1014075"/>
            <a:chExt cx="1768845" cy="156901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482" y="1014075"/>
              <a:ext cx="1343212" cy="115268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903715" y="21829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24010" y="4519542"/>
            <a:ext cx="1603612" cy="1573029"/>
            <a:chOff x="4969190" y="937275"/>
            <a:chExt cx="1603612" cy="157302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779" y="937275"/>
              <a:ext cx="1295581" cy="12098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969190" y="2110194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41408" y="1450386"/>
            <a:ext cx="1717161" cy="2003707"/>
            <a:chOff x="441685" y="2661261"/>
            <a:chExt cx="1717161" cy="2003707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85" y="2661261"/>
              <a:ext cx="1533739" cy="161947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55234" y="4264858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74945" y="4503700"/>
            <a:ext cx="1860815" cy="2282001"/>
            <a:chOff x="2576279" y="4443582"/>
            <a:chExt cx="1860815" cy="2282001"/>
          </a:xfrm>
        </p:grpSpPr>
        <p:sp>
          <p:nvSpPr>
            <p:cNvPr id="53" name="TextBox 52"/>
            <p:cNvSpPr txBox="1"/>
            <p:nvPr/>
          </p:nvSpPr>
          <p:spPr>
            <a:xfrm>
              <a:off x="2786443" y="6017697"/>
              <a:ext cx="1603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279" y="4443582"/>
              <a:ext cx="1860815" cy="1545141"/>
            </a:xfrm>
            <a:prstGeom prst="rect">
              <a:avLst/>
            </a:prstGeom>
          </p:spPr>
        </p:pic>
      </p:grpSp>
      <p:sp>
        <p:nvSpPr>
          <p:cNvPr id="51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987901" y="4181530"/>
            <a:ext cx="1961959" cy="2368045"/>
            <a:chOff x="8987901" y="4181530"/>
            <a:chExt cx="1961959" cy="2368045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9" b="99138" l="2703" r="96314">
                          <a14:foregroundMark x1="50123" y1="1724" x2="50123" y2="1724"/>
                          <a14:foregroundMark x1="2948" y1="99138" x2="2948" y2="99138"/>
                          <a14:foregroundMark x1="96314" y1="97629" x2="96314" y2="976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901" y="4181530"/>
              <a:ext cx="1638258" cy="186769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116774" y="6149465"/>
              <a:ext cx="18330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 Diagonal Corner Rectangle 19"/>
          <p:cNvSpPr/>
          <p:nvPr/>
        </p:nvSpPr>
        <p:spPr>
          <a:xfrm>
            <a:off x="1320831" y="2812600"/>
            <a:ext cx="9246893" cy="138193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10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69334" y="3346201"/>
            <a:ext cx="1603612" cy="1372330"/>
            <a:chOff x="313898" y="970057"/>
            <a:chExt cx="1603612" cy="1372330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90" y="970057"/>
              <a:ext cx="897434" cy="97222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13898" y="194227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3898" y="1504160"/>
            <a:ext cx="1603612" cy="1511928"/>
            <a:chOff x="2456597" y="1014075"/>
            <a:chExt cx="1603612" cy="151192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18" y="1014075"/>
              <a:ext cx="1304163" cy="108558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456597" y="212589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77667" y="3549975"/>
            <a:ext cx="2236413" cy="1633391"/>
            <a:chOff x="5872125" y="4792135"/>
            <a:chExt cx="2512196" cy="182052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25" y="4792135"/>
              <a:ext cx="2512196" cy="139148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553532" y="6212546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243636" y="1064042"/>
            <a:ext cx="1741246" cy="1695084"/>
            <a:chOff x="9416480" y="3190765"/>
            <a:chExt cx="1866332" cy="168483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6480" y="3190765"/>
              <a:ext cx="1712528" cy="117736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679200" y="4475487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13721" y="1504160"/>
            <a:ext cx="1378424" cy="1581371"/>
            <a:chOff x="10458248" y="704790"/>
            <a:chExt cx="1378424" cy="1581371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48" y="704790"/>
              <a:ext cx="952633" cy="158137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1034866" y="1878183"/>
              <a:ext cx="801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71297" y="1552855"/>
            <a:ext cx="1768845" cy="1569018"/>
            <a:chOff x="7738482" y="1014075"/>
            <a:chExt cx="1768845" cy="1569018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482" y="1014075"/>
              <a:ext cx="1343212" cy="115268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903715" y="2182983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98909" y="1428748"/>
            <a:ext cx="1603612" cy="1573029"/>
            <a:chOff x="4969190" y="937275"/>
            <a:chExt cx="1603612" cy="157302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779" y="937275"/>
              <a:ext cx="1295581" cy="120984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969190" y="2110194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9455" y="4537873"/>
            <a:ext cx="1717161" cy="2003707"/>
            <a:chOff x="441685" y="2661261"/>
            <a:chExt cx="1717161" cy="2003707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85" y="2661261"/>
              <a:ext cx="1533739" cy="161947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55234" y="4264858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quyển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86644" y="4472117"/>
            <a:ext cx="1860815" cy="2282001"/>
            <a:chOff x="2576279" y="4443582"/>
            <a:chExt cx="1860815" cy="2282001"/>
          </a:xfrm>
        </p:grpSpPr>
        <p:sp>
          <p:nvSpPr>
            <p:cNvPr id="53" name="TextBox 52"/>
            <p:cNvSpPr txBox="1"/>
            <p:nvPr/>
          </p:nvSpPr>
          <p:spPr>
            <a:xfrm>
              <a:off x="2786443" y="6017697"/>
              <a:ext cx="16036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 descr="Screen Clippi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279" y="4443582"/>
              <a:ext cx="1860815" cy="1545141"/>
            </a:xfrm>
            <a:prstGeom prst="rect">
              <a:avLst/>
            </a:prstGeom>
          </p:spPr>
        </p:pic>
      </p:grpSp>
      <p:sp>
        <p:nvSpPr>
          <p:cNvPr id="51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16831" y="3795760"/>
            <a:ext cx="2068051" cy="1192034"/>
            <a:chOff x="9916831" y="3795760"/>
            <a:chExt cx="2068051" cy="1192034"/>
          </a:xfrm>
        </p:grpSpPr>
        <p:sp>
          <p:nvSpPr>
            <p:cNvPr id="17" name="TextBox 16"/>
            <p:cNvSpPr txBox="1"/>
            <p:nvPr/>
          </p:nvSpPr>
          <p:spPr>
            <a:xfrm>
              <a:off x="10249059" y="4603958"/>
              <a:ext cx="1586903" cy="38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 descr="Screen Clippi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831" y="3795760"/>
              <a:ext cx="2068051" cy="697096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667802" y="5391638"/>
            <a:ext cx="2140095" cy="1404707"/>
            <a:chOff x="8477672" y="5391638"/>
            <a:chExt cx="2140095" cy="1404707"/>
          </a:xfrm>
        </p:grpSpPr>
        <p:sp>
          <p:nvSpPr>
            <p:cNvPr id="46" name="TextBox 45"/>
            <p:cNvSpPr txBox="1"/>
            <p:nvPr/>
          </p:nvSpPr>
          <p:spPr>
            <a:xfrm>
              <a:off x="9014155" y="6396235"/>
              <a:ext cx="160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53" descr="Screen Clippi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672" y="5391638"/>
              <a:ext cx="1924319" cy="1019317"/>
            </a:xfrm>
            <a:prstGeom prst="rect">
              <a:avLst/>
            </a:prstGeom>
          </p:spPr>
        </p:pic>
      </p:grpSp>
      <p:cxnSp>
        <p:nvCxnSpPr>
          <p:cNvPr id="33" name="Straight Arrow Connector 32"/>
          <p:cNvCxnSpPr/>
          <p:nvPr/>
        </p:nvCxnSpPr>
        <p:spPr>
          <a:xfrm>
            <a:off x="1917510" y="2244185"/>
            <a:ext cx="8423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84079" y="2356581"/>
            <a:ext cx="8423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748730" y="2337852"/>
            <a:ext cx="8423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9299263" y="2176363"/>
            <a:ext cx="944373" cy="678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1035507" y="2918157"/>
            <a:ext cx="7003" cy="7340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0707757" y="5183366"/>
            <a:ext cx="680802" cy="833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8473809" y="4969858"/>
            <a:ext cx="350742" cy="4536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941452" y="5183366"/>
            <a:ext cx="857372" cy="4169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025427" y="5548965"/>
            <a:ext cx="1575288" cy="513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480206" y="2707205"/>
            <a:ext cx="779617" cy="821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08"/>
          </a:xfrm>
          <a:prstGeom prst="rect">
            <a:avLst/>
          </a:prstGeom>
        </p:spPr>
      </p:pic>
      <p:sp>
        <p:nvSpPr>
          <p:cNvPr id="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3516" y="1725060"/>
            <a:ext cx="4210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261"/>
            <a:ext cx="6805668" cy="433625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245476" y="3543257"/>
            <a:ext cx="4506715" cy="28365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4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6808"/>
            <a:chOff x="0" y="0"/>
            <a:chExt cx="12192000" cy="685680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680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2035" y="4656584"/>
              <a:ext cx="2539965" cy="2200224"/>
            </a:xfrm>
            <a:prstGeom prst="rect">
              <a:avLst/>
            </a:prstGeom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1806126"/>
            <a:ext cx="3777750" cy="3241900"/>
          </a:xfrm>
          <a:prstGeom prst="rect">
            <a:avLst/>
          </a:prstGeom>
        </p:spPr>
      </p:pic>
      <p:sp>
        <p:nvSpPr>
          <p:cNvPr id="6" name="Google Shape;183;p10"/>
          <p:cNvSpPr txBox="1">
            <a:spLocks/>
          </p:cNvSpPr>
          <p:nvPr/>
        </p:nvSpPr>
        <p:spPr>
          <a:xfrm>
            <a:off x="4774819" y="2018475"/>
            <a:ext cx="6737592" cy="114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ctr">
              <a:spcBef>
                <a:spcPts val="600"/>
              </a:spcBef>
              <a:buSzPts val="2800"/>
            </a:pPr>
            <a:r>
              <a:rPr lang="en-US" sz="2800" dirty="0" err="1">
                <a:solidFill>
                  <a:schemeClr val="tx1"/>
                </a:solidFill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cấp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tổ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chức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2800"/>
            </a:pPr>
            <a:endParaRPr lang="vi-VN" sz="2800" dirty="0"/>
          </a:p>
        </p:txBody>
      </p:sp>
      <p:sp>
        <p:nvSpPr>
          <p:cNvPr id="11" name="Google Shape;158;p6"/>
          <p:cNvSpPr/>
          <p:nvPr/>
        </p:nvSpPr>
        <p:spPr>
          <a:xfrm>
            <a:off x="973832" y="779522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83;p10"/>
          <p:cNvSpPr txBox="1">
            <a:spLocks/>
          </p:cNvSpPr>
          <p:nvPr/>
        </p:nvSpPr>
        <p:spPr>
          <a:xfrm>
            <a:off x="4774819" y="3650140"/>
            <a:ext cx="6737592" cy="157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algn="ctr">
              <a:spcBef>
                <a:spcPts val="600"/>
              </a:spcBef>
              <a:buSzPts val="2800"/>
            </a:pPr>
            <a:r>
              <a:rPr lang="en-US" sz="2800" b="1" dirty="0" err="1">
                <a:solidFill>
                  <a:schemeClr val="tx1"/>
                </a:solidFill>
              </a:rPr>
              <a:t>Vì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đầy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đủ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hiện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sự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tất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cả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sinh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đều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được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cấu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tạo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từ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bào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2800"/>
            </a:pP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3" name="Google Shape;158;p6"/>
          <p:cNvSpPr/>
          <p:nvPr/>
        </p:nvSpPr>
        <p:spPr>
          <a:xfrm>
            <a:off x="313898" y="238807"/>
            <a:ext cx="80961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I.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cấp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độ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tổ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chức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thế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giới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anose="020B0604020202020204" pitchFamily="34" charset="0"/>
                <a:ea typeface="Arima Madurai"/>
                <a:cs typeface="Arial" panose="020B0604020202020204" pitchFamily="34" charset="0"/>
                <a:sym typeface="Arima Madurai"/>
              </a:rPr>
              <a:t>sống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Arima Madurai"/>
              <a:cs typeface="Arial" panose="020B0604020202020204" pitchFamily="34" charset="0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0541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1291</Words>
  <Application>Microsoft Office PowerPoint</Application>
  <PresentationFormat>Widescreen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Du An- Mien Phi-STEM</Manager>
  <Company>Du An- Mien Phi-STEM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Phi-STEM</dc:title>
  <dc:subject>Du An- Mien Phi-STEM</dc:subject>
  <dc:creator>Du An- Mien Phi-STEM</dc:creator>
  <dc:description>Du An- Mien Phi-STEM</dc:description>
  <cp:lastModifiedBy>ntngochan12041997@outlook.com</cp:lastModifiedBy>
  <cp:revision>100</cp:revision>
  <dcterms:created xsi:type="dcterms:W3CDTF">2021-09-13T15:52:43Z</dcterms:created>
  <dcterms:modified xsi:type="dcterms:W3CDTF">2022-09-29T01:37:00Z</dcterms:modified>
  <cp:category>Du An- Mien Phi-STEM</cp:category>
</cp:coreProperties>
</file>